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0264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942cb760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9942cb760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942cb7606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9942cb7606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42cb7606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9942cb7606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942cb7606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9942cb7606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942cb7606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9942cb7606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942cb760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9942cb760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942cb7606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9942cb7606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942cb760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9942cb760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42cb7606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9942cb7606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942cb7606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9942cb7606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942cb7606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9942cb7606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942cb760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9942cb760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942cb760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9942cb760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942cb760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9942cb760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942cb7606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9942cb7606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942cb7606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9942cb7606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942cb7606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9942cb7606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6c4c48d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96c4c48d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941fd0d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9941fd0d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941fd0d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9941fd0d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942cb76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9942cb76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942cb7606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9942cb7606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941fd0d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9941fd0d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941fd0d1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9941fd0d1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04" name="Google Shape;40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16" name="Google Shape;4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42cb760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9942cb760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942cb76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9942cb760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942cb760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9942cb760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942cb760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9942cb760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942cb7606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9942cb7606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942cb760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9942cb760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is_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OOP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S.O.L.I.D.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principles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WebDevelopment 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 idx="4294967295"/>
          </p:nvPr>
        </p:nvSpPr>
        <p:spPr>
          <a:xfrm>
            <a:off x="4295550" y="2103725"/>
            <a:ext cx="3600900" cy="14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</a:rPr>
              <a:t>O - </a:t>
            </a:r>
            <a:r>
              <a:rPr lang="en-US" sz="2800" b="1">
                <a:solidFill>
                  <a:srgbClr val="FFFFFF"/>
                </a:solidFill>
              </a:rPr>
              <a:t>open-closed principle</a:t>
            </a:r>
            <a:endParaRPr sz="2800" b="1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53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840700" y="2082500"/>
            <a:ext cx="10339200" cy="4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>
                <a:solidFill>
                  <a:schemeClr val="dk1"/>
                </a:solidFill>
              </a:rPr>
              <a:t>Lets implement </a:t>
            </a:r>
            <a:r>
              <a:rPr lang="en-US" sz="1500" b="1">
                <a:solidFill>
                  <a:schemeClr val="dk1"/>
                </a:solidFill>
              </a:rPr>
              <a:t>AreaCalculator`s sum </a:t>
            </a:r>
            <a:r>
              <a:rPr lang="en-US" sz="1500">
                <a:solidFill>
                  <a:schemeClr val="dk1"/>
                </a:solidFill>
              </a:rPr>
              <a:t>method this way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public function sum() {</a:t>
            </a:r>
            <a:b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foreach($this-&gt;shapes as $shape) {</a:t>
            </a:r>
            <a:b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if(</a:t>
            </a:r>
            <a:r>
              <a:rPr lang="en-US" sz="1500" b="1">
                <a:solidFill>
                  <a:schemeClr val="lt1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is_a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($shape, 'Square')) {</a:t>
            </a:r>
            <a:b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    $area[] = pow($shape-&gt;length, 2);</a:t>
            </a:r>
            <a:b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} else if(</a:t>
            </a:r>
            <a:r>
              <a:rPr lang="en-US" sz="1500" b="1">
                <a:solidFill>
                  <a:schemeClr val="lt1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is_a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($shape, 'Circle')) {</a:t>
            </a:r>
            <a:b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    $area[] = pi() * pow($shape-&gt;radius, 2);</a:t>
            </a:r>
            <a:b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b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return array_sum($area);</a:t>
            </a:r>
            <a:b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  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>
                <a:solidFill>
                  <a:schemeClr val="dk1"/>
                </a:solidFill>
              </a:rPr>
              <a:t>We have limited the application to calculate the areas of 2 type of figures.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>
                <a:solidFill>
                  <a:schemeClr val="dk1"/>
                </a:solidFill>
              </a:rPr>
              <a:t>How to resolve the problem of such limitation - to open the application to calculate and sum the areas of unlimited number of figures?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300" b="1">
              <a:solidFill>
                <a:srgbClr val="38761D"/>
              </a:solidFill>
            </a:endParaRPr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Objects or entities should be open for extension, but closed for modification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Open-closed principle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840700" y="2082500"/>
            <a:ext cx="10339200" cy="4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000">
                <a:solidFill>
                  <a:schemeClr val="dk1"/>
                </a:solidFill>
              </a:rPr>
              <a:t>We have limited the application to calculate the areas of 2 type of figures - Circles and Square.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000">
                <a:solidFill>
                  <a:schemeClr val="dk1"/>
                </a:solidFill>
              </a:rPr>
              <a:t>How to resolve the problem of such inefficiency -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000">
                <a:solidFill>
                  <a:schemeClr val="dk1"/>
                </a:solidFill>
              </a:rPr>
              <a:t>to </a:t>
            </a:r>
            <a:r>
              <a:rPr lang="en-US" sz="3000" b="1">
                <a:solidFill>
                  <a:schemeClr val="dk1"/>
                </a:solidFill>
              </a:rPr>
              <a:t>open the application</a:t>
            </a:r>
            <a:r>
              <a:rPr lang="en-US" sz="3000">
                <a:solidFill>
                  <a:schemeClr val="dk1"/>
                </a:solidFill>
              </a:rPr>
              <a:t> to calculate and sum the areas of </a:t>
            </a:r>
            <a:r>
              <a:rPr lang="en-US" sz="3000" b="1">
                <a:solidFill>
                  <a:schemeClr val="dk1"/>
                </a:solidFill>
              </a:rPr>
              <a:t>unlimited number</a:t>
            </a:r>
            <a:r>
              <a:rPr lang="en-US" sz="3000">
                <a:solidFill>
                  <a:schemeClr val="dk1"/>
                </a:solidFill>
              </a:rPr>
              <a:t> of figures?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3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3000" b="1">
              <a:solidFill>
                <a:srgbClr val="38761D"/>
              </a:solidFill>
            </a:endParaRPr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Objects or entities should be open for extension, but closed for modification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Open-closed principle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Objects or entities should be open for extension, but closed for modification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Open-closed principle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1"/>
          </p:nvPr>
        </p:nvSpPr>
        <p:spPr>
          <a:xfrm>
            <a:off x="450967" y="1950000"/>
            <a:ext cx="5335500" cy="4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 b="1">
                <a:solidFill>
                  <a:schemeClr val="dk1"/>
                </a:solidFill>
              </a:rPr>
              <a:t>Variant A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>
                <a:solidFill>
                  <a:schemeClr val="dk1"/>
                </a:solidFill>
              </a:rPr>
              <a:t>- add more if/else blocks for every geometric figure ...in advance … or later …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 b="1">
                <a:solidFill>
                  <a:schemeClr val="dk1"/>
                </a:solidFill>
              </a:rPr>
              <a:t>Which is against the 2nd SOLID principle.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1"/>
          </p:nvPr>
        </p:nvSpPr>
        <p:spPr>
          <a:xfrm>
            <a:off x="6230892" y="2082500"/>
            <a:ext cx="5335500" cy="4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 b="1">
                <a:solidFill>
                  <a:schemeClr val="dk1"/>
                </a:solidFill>
              </a:rPr>
              <a:t>Variant B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 b="1">
                <a:solidFill>
                  <a:schemeClr val="dk1"/>
                </a:solidFill>
              </a:rPr>
              <a:t>Move</a:t>
            </a:r>
            <a:r>
              <a:rPr lang="en-US" sz="2000">
                <a:solidFill>
                  <a:schemeClr val="dk1"/>
                </a:solidFill>
              </a:rPr>
              <a:t> the logic of the area calculation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 b="1">
                <a:solidFill>
                  <a:schemeClr val="dk1"/>
                </a:solidFill>
              </a:rPr>
              <a:t>from AreaCalculator</a:t>
            </a:r>
            <a:r>
              <a:rPr lang="en-US" sz="2000">
                <a:solidFill>
                  <a:schemeClr val="dk1"/>
                </a:solidFill>
              </a:rPr>
              <a:t> class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>
                <a:solidFill>
                  <a:schemeClr val="dk1"/>
                </a:solidFill>
              </a:rPr>
              <a:t>and </a:t>
            </a:r>
            <a:r>
              <a:rPr lang="en-US" sz="2000" b="1">
                <a:solidFill>
                  <a:schemeClr val="dk1"/>
                </a:solidFill>
              </a:rPr>
              <a:t>define it in</a:t>
            </a:r>
            <a:r>
              <a:rPr lang="en-US" sz="2000">
                <a:solidFill>
                  <a:schemeClr val="dk1"/>
                </a:solidFill>
              </a:rPr>
              <a:t> every single geometric figure class -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 b="1">
                <a:solidFill>
                  <a:schemeClr val="dk1"/>
                </a:solidFill>
              </a:rPr>
              <a:t>class Circle, class Square </a:t>
            </a:r>
            <a:r>
              <a:rPr lang="en-US" sz="2000">
                <a:solidFill>
                  <a:schemeClr val="dk1"/>
                </a:solidFill>
              </a:rPr>
              <a:t>etc.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 rot="10800000" flipH="1">
            <a:off x="4141325" y="2183550"/>
            <a:ext cx="1313400" cy="229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Objects or entities should be open for extension, but closed for modification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Open-closed principle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1"/>
          </p:nvPr>
        </p:nvSpPr>
        <p:spPr>
          <a:xfrm>
            <a:off x="450977" y="1950000"/>
            <a:ext cx="6462900" cy="4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>
              <a:solidFill>
                <a:srgbClr val="7F6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Square {</a:t>
            </a:r>
            <a:r>
              <a:rPr lang="en-US" sz="20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public $length;</a:t>
            </a:r>
            <a:b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__construct($length) {</a:t>
            </a:r>
            <a:b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$this-&gt;length = $length;</a:t>
            </a:r>
            <a:b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public function calc_area()</a:t>
            </a: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pow($this-&gt;length, 2);</a:t>
            </a:r>
            <a:b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  </a:t>
            </a:r>
            <a:endParaRPr sz="20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>
              <a:solidFill>
                <a:srgbClr val="7F6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>
              <a:solidFill>
                <a:srgbClr val="7F6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</a:endParaRPr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6913874" y="2082500"/>
            <a:ext cx="4652400" cy="4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400" i="1">
                <a:solidFill>
                  <a:schemeClr val="dk1"/>
                </a:solidFill>
              </a:rPr>
              <a:t>Define </a:t>
            </a:r>
            <a:r>
              <a:rPr lang="en-US" sz="2400" b="1" i="1">
                <a:solidFill>
                  <a:schemeClr val="dk1"/>
                </a:solidFill>
              </a:rPr>
              <a:t>calc_area</a:t>
            </a:r>
            <a:r>
              <a:rPr lang="en-US" sz="2400" i="1">
                <a:solidFill>
                  <a:schemeClr val="dk1"/>
                </a:solidFill>
              </a:rPr>
              <a:t> method 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400" i="1">
                <a:solidFill>
                  <a:schemeClr val="dk1"/>
                </a:solidFill>
              </a:rPr>
              <a:t>in every geometric figure class.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Objects or entities should be open for extension, but closed for modification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Open-closed principle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455400" y="2161850"/>
            <a:ext cx="11281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>
                <a:solidFill>
                  <a:schemeClr val="dk1"/>
                </a:solidFill>
              </a:rPr>
              <a:t>Replace the </a:t>
            </a:r>
            <a:r>
              <a:rPr lang="en-US" sz="2000" b="1">
                <a:solidFill>
                  <a:schemeClr val="dk1"/>
                </a:solidFill>
              </a:rPr>
              <a:t>sum method</a:t>
            </a:r>
            <a:r>
              <a:rPr lang="en-US" sz="2000">
                <a:solidFill>
                  <a:schemeClr val="dk1"/>
                </a:solidFill>
              </a:rPr>
              <a:t> implementation in </a:t>
            </a:r>
            <a:r>
              <a:rPr lang="en-US" sz="2000" b="1">
                <a:solidFill>
                  <a:schemeClr val="dk1"/>
                </a:solidFill>
              </a:rPr>
              <a:t>AreaCalculator</a:t>
            </a:r>
            <a:r>
              <a:rPr lang="en-US" sz="2000">
                <a:solidFill>
                  <a:schemeClr val="dk1"/>
                </a:solidFill>
              </a:rPr>
              <a:t> with - </a:t>
            </a:r>
            <a:r>
              <a:rPr lang="en-US" sz="2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rgbClr val="7F6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public function </a:t>
            </a:r>
            <a:r>
              <a:rPr lang="en-US" sz="21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foreach($this-&gt;shapes as $shape) {</a:t>
            </a:r>
            <a:b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$area[] = $shape-&gt;calc_area();</a:t>
            </a:r>
            <a:b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return array_sum($area);</a:t>
            </a:r>
            <a:b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1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The method logic </a:t>
            </a:r>
            <a:r>
              <a:rPr lang="en-US" sz="2100" b="1">
                <a:solidFill>
                  <a:schemeClr val="dk1"/>
                </a:solidFill>
              </a:rPr>
              <a:t>does not depend</a:t>
            </a:r>
            <a:r>
              <a:rPr lang="en-US" sz="2100">
                <a:solidFill>
                  <a:schemeClr val="dk1"/>
                </a:solidFill>
              </a:rPr>
              <a:t> on the </a:t>
            </a:r>
            <a:r>
              <a:rPr lang="en-US" sz="2100" b="1">
                <a:solidFill>
                  <a:schemeClr val="dk1"/>
                </a:solidFill>
              </a:rPr>
              <a:t>type</a:t>
            </a:r>
            <a:r>
              <a:rPr lang="en-US" sz="2100">
                <a:solidFill>
                  <a:schemeClr val="dk1"/>
                </a:solidFill>
              </a:rPr>
              <a:t> or the </a:t>
            </a:r>
            <a:r>
              <a:rPr lang="en-US" sz="2100" b="1">
                <a:solidFill>
                  <a:schemeClr val="dk1"/>
                </a:solidFill>
              </a:rPr>
              <a:t>number</a:t>
            </a:r>
            <a:r>
              <a:rPr lang="en-US" sz="2100">
                <a:solidFill>
                  <a:schemeClr val="dk1"/>
                </a:solidFill>
              </a:rPr>
              <a:t> of the figures anymore.</a:t>
            </a:r>
            <a:br>
              <a:rPr lang="en-US" sz="2100">
                <a:solidFill>
                  <a:schemeClr val="dk1"/>
                </a:solidFill>
              </a:rPr>
            </a:br>
            <a:endParaRPr sz="21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Objects or entities should be open for extension, but closed for modification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Open-closed principle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1"/>
          </p:nvPr>
        </p:nvSpPr>
        <p:spPr>
          <a:xfrm>
            <a:off x="455400" y="2161850"/>
            <a:ext cx="11281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>
                <a:solidFill>
                  <a:schemeClr val="dk1"/>
                </a:solidFill>
              </a:rPr>
              <a:t>We can define a class for other geometric type of figure, create instances and include them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>
                <a:solidFill>
                  <a:schemeClr val="dk1"/>
                </a:solidFill>
              </a:rPr>
              <a:t>in the </a:t>
            </a:r>
            <a:r>
              <a:rPr lang="en-US" sz="2000" b="1">
                <a:solidFill>
                  <a:schemeClr val="dk1"/>
                </a:solidFill>
              </a:rPr>
              <a:t>$shapes</a:t>
            </a:r>
            <a:r>
              <a:rPr lang="en-US" sz="2000">
                <a:solidFill>
                  <a:schemeClr val="dk1"/>
                </a:solidFill>
              </a:rPr>
              <a:t> array to calculate the sum of areas.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 i="1">
                <a:solidFill>
                  <a:schemeClr val="dk1"/>
                </a:solidFill>
              </a:rPr>
              <a:t>There are some important questions.</a:t>
            </a:r>
            <a:endParaRPr sz="2000" i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>
                <a:solidFill>
                  <a:schemeClr val="dk1"/>
                </a:solidFill>
              </a:rPr>
              <a:t>- How to be sure that every </a:t>
            </a:r>
            <a:r>
              <a:rPr lang="en-US" sz="2000" b="1">
                <a:solidFill>
                  <a:schemeClr val="dk1"/>
                </a:solidFill>
              </a:rPr>
              <a:t>object</a:t>
            </a:r>
            <a:r>
              <a:rPr lang="en-US" sz="2000">
                <a:solidFill>
                  <a:schemeClr val="dk1"/>
                </a:solidFill>
              </a:rPr>
              <a:t> in </a:t>
            </a:r>
            <a:r>
              <a:rPr lang="en-US" sz="2000" b="1">
                <a:solidFill>
                  <a:schemeClr val="dk1"/>
                </a:solidFill>
              </a:rPr>
              <a:t>$shapes</a:t>
            </a:r>
            <a:r>
              <a:rPr lang="en-US" sz="2000">
                <a:solidFill>
                  <a:schemeClr val="dk1"/>
                </a:solidFill>
              </a:rPr>
              <a:t> is a geometric figure?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>
                <a:solidFill>
                  <a:schemeClr val="dk1"/>
                </a:solidFill>
              </a:rPr>
              <a:t>- How to be sure that the class the object is instance of </a:t>
            </a:r>
            <a:r>
              <a:rPr lang="en-US" sz="2000" b="1">
                <a:solidFill>
                  <a:schemeClr val="dk1"/>
                </a:solidFill>
              </a:rPr>
              <a:t>has a definition of calc_area</a:t>
            </a:r>
            <a:r>
              <a:rPr lang="en-US" sz="2000">
                <a:solidFill>
                  <a:schemeClr val="dk1"/>
                </a:solidFill>
              </a:rPr>
              <a:t>()?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Objects or entities should be open for extension, but closed for modification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Open-closed principle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body" idx="1"/>
          </p:nvPr>
        </p:nvSpPr>
        <p:spPr>
          <a:xfrm>
            <a:off x="450975" y="1950000"/>
            <a:ext cx="5077200" cy="4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1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Define a iShape interface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interface 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iShape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function calc_area();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Objects or entities should be open for extension, but closed for modification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Open-closed principle</a:t>
            </a: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body" idx="1"/>
          </p:nvPr>
        </p:nvSpPr>
        <p:spPr>
          <a:xfrm>
            <a:off x="499000" y="2082500"/>
            <a:ext cx="107985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2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Every class responsible for a geometric figure will implement that interface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Square implements iShape {</a:t>
            </a:r>
            <a:r>
              <a:rPr lang="en-US" sz="18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8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public $length;</a:t>
            </a:r>
            <a:b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__construct($length) {</a:t>
            </a:r>
            <a:b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$this-&gt;length = $length;</a:t>
            </a:r>
            <a:b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8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public function calc_area()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pow($this-&gt;length, 2);</a:t>
            </a:r>
            <a:b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  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Objects or entities should be open for extension, but closed for modification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Open-closed principle</a:t>
            </a:r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499000" y="2082500"/>
            <a:ext cx="107985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3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sum method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of 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AreaCalculator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checks if every object is an instance of a class that implements iShape.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public function sum() {</a:t>
            </a:r>
            <a:b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foreach($this-&gt;shapes as $shape) {</a:t>
            </a:r>
            <a:b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  if(</a:t>
            </a:r>
            <a:r>
              <a:rPr lang="en-US" sz="1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is_a</a:t>
            </a: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($shape, '</a:t>
            </a:r>
            <a:r>
              <a:rPr lang="en-US" sz="17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iShape</a:t>
            </a: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')) {</a:t>
            </a:r>
            <a:b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      $area[] = $shape-&gt;area();            </a:t>
            </a:r>
            <a:b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  } else {</a:t>
            </a:r>
            <a:endParaRPr sz="17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      continue;</a:t>
            </a:r>
            <a:endParaRPr sz="2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b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b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return array_sum($area);</a:t>
            </a:r>
            <a:b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   </a:t>
            </a:r>
            <a:endParaRPr sz="17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S.O.L.I.D. /SOLID/ principles in OOP design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namespaces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traits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title" idx="4294967295"/>
          </p:nvPr>
        </p:nvSpPr>
        <p:spPr>
          <a:xfrm>
            <a:off x="4295550" y="2103725"/>
            <a:ext cx="3600900" cy="14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L</a:t>
            </a:r>
            <a:r>
              <a:rPr lang="en-US" sz="2800" b="1">
                <a:solidFill>
                  <a:schemeClr val="lt1"/>
                </a:solidFill>
              </a:rPr>
              <a:t> - </a:t>
            </a:r>
            <a:r>
              <a:rPr lang="en-US" sz="2800">
                <a:solidFill>
                  <a:srgbClr val="FFFFFF"/>
                </a:solidFill>
              </a:rPr>
              <a:t>liskov substitution principle</a:t>
            </a:r>
            <a:endParaRPr sz="2800" b="1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53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body" idx="1"/>
          </p:nvPr>
        </p:nvSpPr>
        <p:spPr>
          <a:xfrm>
            <a:off x="2301700" y="1179300"/>
            <a:ext cx="9528300" cy="1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300">
                <a:solidFill>
                  <a:schemeClr val="lt1"/>
                </a:solidFill>
              </a:rPr>
              <a:t>Any class that is the child of a parent class should be usable in place of its parent without any unexpected behaviour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306" name="Google Shape;306;p35"/>
          <p:cNvSpPr txBox="1">
            <a:spLocks noGrp="1"/>
          </p:cNvSpPr>
          <p:nvPr>
            <p:ph type="body" idx="1"/>
          </p:nvPr>
        </p:nvSpPr>
        <p:spPr>
          <a:xfrm>
            <a:off x="6659608" y="2015300"/>
            <a:ext cx="5335500" cy="4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/>
          </p:nvPr>
        </p:nvSpPr>
        <p:spPr>
          <a:xfrm>
            <a:off x="1244682" y="12690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Liskov substitution principle</a:t>
            </a:r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21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2249425" y="3064550"/>
            <a:ext cx="90135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a class </a:t>
            </a:r>
            <a:r>
              <a:rPr lang="en-US" sz="20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extends</a:t>
            </a: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class </a:t>
            </a:r>
            <a:r>
              <a:rPr lang="en-US" sz="20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 instance of T can </a:t>
            </a:r>
            <a:r>
              <a:rPr lang="en-US" sz="20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replaced</a:t>
            </a: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an instance of S </a:t>
            </a:r>
            <a:r>
              <a:rPr lang="en-US" sz="2000" i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without affecting the program expected results or causing any errors.</a:t>
            </a:r>
            <a:endParaRPr sz="2000" i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body" idx="1"/>
          </p:nvPr>
        </p:nvSpPr>
        <p:spPr>
          <a:xfrm>
            <a:off x="410850" y="2189400"/>
            <a:ext cx="5685000" cy="3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Step 1</a:t>
            </a:r>
            <a:endParaRPr sz="15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Vehicle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3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function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startEngine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3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// Default engine start functionality</a:t>
            </a:r>
            <a:endParaRPr sz="3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3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function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accelerate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3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// Default acceleration functionality</a:t>
            </a:r>
            <a:endParaRPr sz="3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3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Google Shape;315;p36"/>
          <p:cNvSpPr txBox="1">
            <a:spLocks noGrp="1"/>
          </p:cNvSpPr>
          <p:nvPr>
            <p:ph type="body" idx="1"/>
          </p:nvPr>
        </p:nvSpPr>
        <p:spPr>
          <a:xfrm>
            <a:off x="6523933" y="1950000"/>
            <a:ext cx="5335500" cy="4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6899800" y="2189400"/>
            <a:ext cx="48072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2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 sz="1500" b="1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extends </a:t>
            </a:r>
            <a:r>
              <a:rPr lang="en-US" sz="1500" b="1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Vehicle</a:t>
            </a: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   function </a:t>
            </a:r>
            <a:r>
              <a:rPr lang="en-US" sz="1500" b="1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startEngine</a:t>
            </a: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       $this-&gt;engageIgnition();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       parent::startEngine();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   private function </a:t>
            </a:r>
            <a:r>
              <a:rPr lang="en-US" sz="1500" b="1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engageIgnition()</a:t>
            </a: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       // Ignition procedure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solidFill>
                  <a:srgbClr val="9F59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9F5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Liskov substitution principle</a:t>
            </a:r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body" idx="1"/>
          </p:nvPr>
        </p:nvSpPr>
        <p:spPr>
          <a:xfrm>
            <a:off x="410850" y="1179300"/>
            <a:ext cx="11370300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lt1"/>
                </a:solidFill>
              </a:rPr>
              <a:t>Any class that is the child of a parent class should be usable in place of its parent without any unexpected behaviour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</p:txBody>
      </p:sp>
      <p:sp>
        <p:nvSpPr>
          <p:cNvPr id="325" name="Google Shape;325;p37"/>
          <p:cNvSpPr txBox="1">
            <a:spLocks noGrp="1"/>
          </p:cNvSpPr>
          <p:nvPr>
            <p:ph type="body" idx="1"/>
          </p:nvPr>
        </p:nvSpPr>
        <p:spPr>
          <a:xfrm>
            <a:off x="864750" y="2189400"/>
            <a:ext cx="6348600" cy="4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ElectricBus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extends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Vehicle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function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accelerate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    $this-&gt;increaseVoltage();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    $this-&gt;connectIndividualEngines();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}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private function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increaseVoltage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    // Electric logic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}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private function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connectIndividualEngines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    // Connection logic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} 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Liskov substitution principle</a:t>
            </a:r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23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459825" y="1179300"/>
            <a:ext cx="11370300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lt1"/>
                </a:solidFill>
              </a:rPr>
              <a:t>Any class that is the child of a parent class should be usable in place of its parent without any unexpected behaviour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</p:txBody>
      </p:sp>
      <p:sp>
        <p:nvSpPr>
          <p:cNvPr id="334" name="Google Shape;334;p38"/>
          <p:cNvSpPr txBox="1">
            <a:spLocks noGrp="1"/>
          </p:cNvSpPr>
          <p:nvPr>
            <p:ph type="body" idx="1"/>
          </p:nvPr>
        </p:nvSpPr>
        <p:spPr>
          <a:xfrm>
            <a:off x="864750" y="2189400"/>
            <a:ext cx="6348600" cy="4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3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ElectricBus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extends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Vehicle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function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accelerate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    $this-&gt;increaseVoltage();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    $this-&gt;connectIndividualEngines();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}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private function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increaseVoltage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    // Electric logic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} 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private function </a:t>
            </a:r>
            <a:r>
              <a:rPr lang="en-US" sz="1500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connectIndividualEngines</a:t>
            </a: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    // Connection logic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    } 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Liskov substitution principle</a:t>
            </a:r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24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38"/>
          <p:cNvSpPr txBox="1">
            <a:spLocks noGrp="1"/>
          </p:cNvSpPr>
          <p:nvPr>
            <p:ph type="body" idx="1"/>
          </p:nvPr>
        </p:nvSpPr>
        <p:spPr>
          <a:xfrm>
            <a:off x="459825" y="1179300"/>
            <a:ext cx="11370300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lt1"/>
                </a:solidFill>
              </a:rPr>
              <a:t>Any class that is the child of a parent class should be usable in place of its parent without any unexpected behaviour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</p:txBody>
      </p:sp>
      <p:sp>
        <p:nvSpPr>
          <p:cNvPr id="343" name="Google Shape;343;p39"/>
          <p:cNvSpPr txBox="1">
            <a:spLocks noGrp="1"/>
          </p:cNvSpPr>
          <p:nvPr>
            <p:ph type="body" idx="1"/>
          </p:nvPr>
        </p:nvSpPr>
        <p:spPr>
          <a:xfrm>
            <a:off x="864750" y="2189400"/>
            <a:ext cx="4885500" cy="4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4</a:t>
            </a: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Driver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function go(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Vehicle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$v) {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    $v-&gt;startEngine();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    $v-&gt;accelerate();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}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Liskov substitution principle</a:t>
            </a:r>
            <a:endParaRPr/>
          </a:p>
        </p:txBody>
      </p:sp>
      <p:sp>
        <p:nvSpPr>
          <p:cNvPr id="345" name="Google Shape;345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25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46" name="Google Shape;346;p39"/>
          <p:cNvSpPr txBox="1">
            <a:spLocks noGrp="1"/>
          </p:cNvSpPr>
          <p:nvPr>
            <p:ph type="body" idx="1"/>
          </p:nvPr>
        </p:nvSpPr>
        <p:spPr>
          <a:xfrm>
            <a:off x="459825" y="1179300"/>
            <a:ext cx="11370300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lt1"/>
                </a:solidFill>
              </a:rPr>
              <a:t>Any class that is the child of a parent class should be usable in place of its parent without any unexpected behaviour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47" name="Google Shape;347;p39"/>
          <p:cNvSpPr txBox="1">
            <a:spLocks noGrp="1"/>
          </p:cNvSpPr>
          <p:nvPr>
            <p:ph type="body" idx="1"/>
          </p:nvPr>
        </p:nvSpPr>
        <p:spPr>
          <a:xfrm>
            <a:off x="6451300" y="2302600"/>
            <a:ext cx="4885500" cy="4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A client class - </a:t>
            </a:r>
            <a:r>
              <a:rPr lang="en-US" sz="2000" b="1">
                <a:solidFill>
                  <a:schemeClr val="dk1"/>
                </a:solidFill>
              </a:rPr>
              <a:t>Driver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should be able </a:t>
            </a:r>
            <a:r>
              <a:rPr lang="en-US" sz="2000" b="1">
                <a:solidFill>
                  <a:schemeClr val="dk1"/>
                </a:solidFill>
              </a:rPr>
              <a:t>to use</a:t>
            </a:r>
            <a:r>
              <a:rPr lang="en-US" sz="2000">
                <a:solidFill>
                  <a:schemeClr val="dk1"/>
                </a:solidFill>
              </a:rPr>
              <a:t> either of them -</a:t>
            </a:r>
            <a:endParaRPr sz="20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i="1">
                <a:solidFill>
                  <a:schemeClr val="dk1"/>
                </a:solidFill>
              </a:rPr>
              <a:t>Vehicle,</a:t>
            </a:r>
            <a:endParaRPr sz="2000" b="1" i="1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i="1">
                <a:solidFill>
                  <a:schemeClr val="dk1"/>
                </a:solidFill>
              </a:rPr>
              <a:t>Car,</a:t>
            </a:r>
            <a:endParaRPr sz="2000" b="1" i="1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i="1">
                <a:solidFill>
                  <a:schemeClr val="dk1"/>
                </a:solidFill>
              </a:rPr>
              <a:t>ElectricBus</a:t>
            </a:r>
            <a:r>
              <a:rPr lang="en-US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if it can use </a:t>
            </a:r>
            <a:r>
              <a:rPr lang="en-US" sz="2000" b="1">
                <a:solidFill>
                  <a:schemeClr val="dk1"/>
                </a:solidFill>
              </a:rPr>
              <a:t>Vehicle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000">
              <a:solidFill>
                <a:srgbClr val="1A340C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</p:txBody>
      </p:sp>
      <p:sp>
        <p:nvSpPr>
          <p:cNvPr id="353" name="Google Shape;353;p40"/>
          <p:cNvSpPr txBox="1">
            <a:spLocks noGrp="1"/>
          </p:cNvSpPr>
          <p:nvPr>
            <p:ph type="body" idx="1"/>
          </p:nvPr>
        </p:nvSpPr>
        <p:spPr>
          <a:xfrm>
            <a:off x="864750" y="2189400"/>
            <a:ext cx="4885500" cy="4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 be continued ...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SOLID principles</a:t>
            </a:r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26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 txBox="1">
            <a:spLocks noGrp="1"/>
          </p:cNvSpPr>
          <p:nvPr>
            <p:ph type="title" idx="4294967295"/>
          </p:nvPr>
        </p:nvSpPr>
        <p:spPr>
          <a:xfrm>
            <a:off x="4330850" y="2356400"/>
            <a:ext cx="35478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Trait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rgbClr val="7F6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i="1">
              <a:solidFill>
                <a:srgbClr val="7F6000"/>
              </a:solidFill>
            </a:endParaRPr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"/>
          </p:nvPr>
        </p:nvSpPr>
        <p:spPr>
          <a:xfrm>
            <a:off x="0" y="2189400"/>
            <a:ext cx="7449000" cy="4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1</a:t>
            </a:r>
            <a:endParaRPr sz="1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trait</a:t>
            </a: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Validator {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public function </a:t>
            </a:r>
            <a:r>
              <a:rPr lang="en-US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is_positive_number</a:t>
            </a: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$num ) {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    if( $num &lt; 0 || $num == 0 ){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return “You need to provide dimension &gt; 0!”;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24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}	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Trait</a:t>
            </a:r>
            <a:endParaRPr/>
          </a:p>
        </p:txBody>
      </p:sp>
      <p:sp>
        <p:nvSpPr>
          <p:cNvPr id="368" name="Google Shape;368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28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42"/>
          <p:cNvSpPr txBox="1">
            <a:spLocks noGrp="1"/>
          </p:cNvSpPr>
          <p:nvPr>
            <p:ph type="body" idx="1"/>
          </p:nvPr>
        </p:nvSpPr>
        <p:spPr>
          <a:xfrm>
            <a:off x="459825" y="1179300"/>
            <a:ext cx="11370300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lt1"/>
                </a:solidFill>
              </a:rPr>
              <a:t>Traits are a mechanism for code reuse in single inheritance languages such as PHP. 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70" name="Google Shape;370;p42"/>
          <p:cNvSpPr txBox="1">
            <a:spLocks noGrp="1"/>
          </p:cNvSpPr>
          <p:nvPr>
            <p:ph type="body" idx="1"/>
          </p:nvPr>
        </p:nvSpPr>
        <p:spPr>
          <a:xfrm>
            <a:off x="7569300" y="2318525"/>
            <a:ext cx="46227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700" b="1" i="1">
                <a:solidFill>
                  <a:schemeClr val="dk1"/>
                </a:solidFill>
              </a:rPr>
              <a:t>Declared with the keyword</a:t>
            </a:r>
            <a:r>
              <a:rPr lang="en-US" sz="1700" b="1" i="1">
                <a:solidFill>
                  <a:schemeClr val="lt1"/>
                </a:solidFill>
              </a:rPr>
              <a:t> trait</a:t>
            </a:r>
            <a:r>
              <a:rPr lang="en-US" sz="1700" b="1" i="1">
                <a:solidFill>
                  <a:schemeClr val="dk1"/>
                </a:solidFill>
              </a:rPr>
              <a:t> in front of the name;</a:t>
            </a:r>
            <a:endParaRPr sz="1700" b="1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700" b="1" i="1">
                <a:solidFill>
                  <a:schemeClr val="dk1"/>
                </a:solidFill>
              </a:rPr>
              <a:t>Define one or more </a:t>
            </a:r>
            <a:r>
              <a:rPr lang="en-US" sz="1700" b="1" i="1">
                <a:solidFill>
                  <a:schemeClr val="lt1"/>
                </a:solidFill>
              </a:rPr>
              <a:t> methods</a:t>
            </a:r>
            <a:r>
              <a:rPr lang="en-US" sz="1700" b="1" i="1">
                <a:solidFill>
                  <a:schemeClr val="dk1"/>
                </a:solidFill>
              </a:rPr>
              <a:t> for reuse in different, not connected by inheritance classes</a:t>
            </a:r>
            <a:r>
              <a:rPr lang="en-US" sz="1800" b="1" i="1">
                <a:solidFill>
                  <a:schemeClr val="dk1"/>
                </a:solidFill>
              </a:rPr>
              <a:t>;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i="1">
                <a:solidFill>
                  <a:schemeClr val="dk1"/>
                </a:solidFill>
              </a:rPr>
              <a:t>If a class uses a trait - trait`s methods </a:t>
            </a:r>
            <a:r>
              <a:rPr lang="en-US" sz="1800" b="1" i="1">
                <a:solidFill>
                  <a:schemeClr val="lt1"/>
                </a:solidFill>
              </a:rPr>
              <a:t>are available</a:t>
            </a:r>
            <a:r>
              <a:rPr lang="en-US" sz="1800" b="1" i="1">
                <a:solidFill>
                  <a:schemeClr val="dk1"/>
                </a:solidFill>
              </a:rPr>
              <a:t> for classes that inherit the class also;</a:t>
            </a:r>
            <a:endParaRPr sz="1800" b="1" i="1">
              <a:solidFill>
                <a:schemeClr val="dk1"/>
              </a:solidFill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>
            <a:spLocks noGrp="1"/>
          </p:cNvSpPr>
          <p:nvPr>
            <p:ph type="body" idx="1"/>
          </p:nvPr>
        </p:nvSpPr>
        <p:spPr>
          <a:xfrm>
            <a:off x="7569300" y="1816375"/>
            <a:ext cx="4622700" cy="51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700" b="1" i="1">
                <a:solidFill>
                  <a:schemeClr val="dk1"/>
                </a:solidFill>
              </a:rPr>
              <a:t>Declare the class is using the trait with</a:t>
            </a:r>
            <a:r>
              <a:rPr lang="en-US" sz="1800" i="1">
                <a:solidFill>
                  <a:schemeClr val="dk1"/>
                </a:solidFill>
              </a:rPr>
              <a:t> </a:t>
            </a:r>
            <a:r>
              <a:rPr lang="en-US" sz="1800" b="1" i="1">
                <a:solidFill>
                  <a:schemeClr val="lt1"/>
                </a:solidFill>
              </a:rPr>
              <a:t>use Validator</a:t>
            </a:r>
            <a:r>
              <a:rPr lang="en-US" sz="1800" b="1" i="1">
                <a:solidFill>
                  <a:schemeClr val="dk1"/>
                </a:solidFill>
              </a:rPr>
              <a:t>;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i="1">
                <a:solidFill>
                  <a:schemeClr val="dk1"/>
                </a:solidFill>
              </a:rPr>
              <a:t>Call the trait`s methods from the class with </a:t>
            </a:r>
            <a:r>
              <a:rPr lang="en-US" sz="1800" b="1" i="1">
                <a:solidFill>
                  <a:schemeClr val="lt1"/>
                </a:solidFill>
              </a:rPr>
              <a:t>$this</a:t>
            </a:r>
            <a:r>
              <a:rPr lang="en-US" sz="1800" b="1" i="1">
                <a:solidFill>
                  <a:schemeClr val="dk1"/>
                </a:solidFill>
              </a:rPr>
              <a:t> keyword;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i="1">
                <a:solidFill>
                  <a:schemeClr val="dk1"/>
                </a:solidFill>
              </a:rPr>
              <a:t>You are </a:t>
            </a:r>
            <a:r>
              <a:rPr lang="en-US" sz="1800" b="1" i="1">
                <a:solidFill>
                  <a:schemeClr val="lt1"/>
                </a:solidFill>
              </a:rPr>
              <a:t>not obliged</a:t>
            </a:r>
            <a:r>
              <a:rPr lang="en-US" sz="1800" b="1" i="1">
                <a:solidFill>
                  <a:schemeClr val="dk1"/>
                </a:solidFill>
              </a:rPr>
              <a:t> to call all trait`s method in the class;</a:t>
            </a:r>
            <a:endParaRPr sz="1800" b="1" i="1">
              <a:solidFill>
                <a:schemeClr val="dk1"/>
              </a:solidFill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Trait</a:t>
            </a: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29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p43"/>
          <p:cNvSpPr txBox="1">
            <a:spLocks noGrp="1"/>
          </p:cNvSpPr>
          <p:nvPr>
            <p:ph type="body" idx="1"/>
          </p:nvPr>
        </p:nvSpPr>
        <p:spPr>
          <a:xfrm>
            <a:off x="0" y="1598400"/>
            <a:ext cx="7360200" cy="51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2</a:t>
            </a:r>
            <a:endParaRPr sz="1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class Square implements iShape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use Validator;</a:t>
            </a:r>
            <a:endParaRPr sz="18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800" b="1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800" b="1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1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public $length;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public function __construct($length) {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    $this-&gt;length = $length;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1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800" b="1">
                <a:latin typeface="Consolas"/>
                <a:ea typeface="Consolas"/>
                <a:cs typeface="Consolas"/>
                <a:sym typeface="Consolas"/>
              </a:rPr>
              <a:t>public function calc_area()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$this-&gt;</a:t>
            </a: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is_positive_number( $this-&gt;length );</a:t>
            </a: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return pow($this-&gt;length, 2);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}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2262300" y="2384386"/>
            <a:ext cx="99297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400" b="1"/>
              <a:t>S</a:t>
            </a:r>
            <a:r>
              <a:rPr lang="en-US" sz="2400"/>
              <a:t> - Single-responsiblity principle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400" b="1"/>
              <a:t>O</a:t>
            </a:r>
            <a:r>
              <a:rPr lang="en-US" sz="2400"/>
              <a:t> - Open-closed principle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400" b="1"/>
              <a:t>L</a:t>
            </a:r>
            <a:r>
              <a:rPr lang="en-US" sz="2400"/>
              <a:t> - Liskov substitution principle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400" b="1"/>
              <a:t>I</a:t>
            </a:r>
            <a:r>
              <a:rPr lang="en-US" sz="2400"/>
              <a:t> - Interface segregation principle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 sz="2400" b="1"/>
              <a:t>D</a:t>
            </a:r>
            <a:r>
              <a:rPr lang="en-US" sz="2400"/>
              <a:t> - Dependency Inversion Principle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615508" y="1288775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/>
              <a:t>The </a:t>
            </a:r>
            <a:r>
              <a:rPr lang="en-US" sz="2400" b="1"/>
              <a:t>First 5 principles</a:t>
            </a:r>
            <a:r>
              <a:rPr lang="en-US" sz="2400"/>
              <a:t> in the OOP design, are as follows</a:t>
            </a:r>
            <a:endParaRPr sz="2400"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SOLID pronciples</a:t>
            </a: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>
            <a:spLocks noGrp="1"/>
          </p:cNvSpPr>
          <p:nvPr>
            <p:ph type="title" idx="4294967295"/>
          </p:nvPr>
        </p:nvSpPr>
        <p:spPr>
          <a:xfrm>
            <a:off x="4330850" y="2356400"/>
            <a:ext cx="35478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Namespaces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body" idx="1"/>
          </p:nvPr>
        </p:nvSpPr>
        <p:spPr>
          <a:xfrm>
            <a:off x="0" y="1598400"/>
            <a:ext cx="7360200" cy="51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namespace Foo\Bar\subnamespace;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Foo{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static function staticmethod() {}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body" idx="1"/>
          </p:nvPr>
        </p:nvSpPr>
        <p:spPr>
          <a:xfrm>
            <a:off x="7569300" y="1816375"/>
            <a:ext cx="4622700" cy="51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700" b="1" i="1">
                <a:solidFill>
                  <a:schemeClr val="dk1"/>
                </a:solidFill>
              </a:rPr>
              <a:t>Declare the current namespace with the keyword </a:t>
            </a:r>
            <a:r>
              <a:rPr lang="en-US" sz="1800" b="1" i="1">
                <a:solidFill>
                  <a:schemeClr val="lt1"/>
                </a:solidFill>
              </a:rPr>
              <a:t>namespace</a:t>
            </a:r>
            <a:r>
              <a:rPr lang="en-US" sz="1800" b="1" i="1">
                <a:solidFill>
                  <a:schemeClr val="dk1"/>
                </a:solidFill>
              </a:rPr>
              <a:t>;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i="1">
                <a:solidFill>
                  <a:schemeClr val="dk1"/>
                </a:solidFill>
              </a:rPr>
              <a:t>The namespace must be declared </a:t>
            </a:r>
            <a:r>
              <a:rPr lang="en-US" sz="1800" b="1" i="1">
                <a:solidFill>
                  <a:schemeClr val="lt1"/>
                </a:solidFill>
              </a:rPr>
              <a:t>immediately after</a:t>
            </a:r>
            <a:r>
              <a:rPr lang="en-US" sz="1800" b="1" i="1">
                <a:solidFill>
                  <a:schemeClr val="dk1"/>
                </a:solidFill>
              </a:rPr>
              <a:t> the opening PHP tag - no blank lines allowed!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i="1">
                <a:solidFill>
                  <a:schemeClr val="dk1"/>
                </a:solidFill>
              </a:rPr>
              <a:t>The path that follows is the path that corresponds to the current file`s </a:t>
            </a:r>
            <a:r>
              <a:rPr lang="en-US" sz="1800" b="1" i="1">
                <a:solidFill>
                  <a:schemeClr val="lt1"/>
                </a:solidFill>
              </a:rPr>
              <a:t>location in files hierarchy</a:t>
            </a:r>
            <a:r>
              <a:rPr lang="en-US" sz="1800" b="1" i="1">
                <a:solidFill>
                  <a:schemeClr val="dk1"/>
                </a:solidFill>
              </a:rPr>
              <a:t> of the project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i="1">
                <a:solidFill>
                  <a:schemeClr val="dk1"/>
                </a:solidFill>
              </a:rPr>
              <a:t>You are </a:t>
            </a:r>
            <a:r>
              <a:rPr lang="en-US" sz="1800" b="1" i="1">
                <a:solidFill>
                  <a:schemeClr val="lt1"/>
                </a:solidFill>
              </a:rPr>
              <a:t>not obliged</a:t>
            </a:r>
            <a:r>
              <a:rPr lang="en-US" sz="1800" b="1" i="1">
                <a:solidFill>
                  <a:schemeClr val="dk1"/>
                </a:solidFill>
              </a:rPr>
              <a:t> to call all trait`s method in the class;</a:t>
            </a:r>
            <a:endParaRPr sz="1800" b="1" i="1">
              <a:solidFill>
                <a:schemeClr val="dk1"/>
              </a:solidFill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Namespace</a:t>
            </a:r>
            <a:endParaRPr/>
          </a:p>
        </p:txBody>
      </p:sp>
      <p:sp>
        <p:nvSpPr>
          <p:cNvPr id="391" name="Google Shape;391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31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body" idx="1"/>
          </p:nvPr>
        </p:nvSpPr>
        <p:spPr>
          <a:xfrm>
            <a:off x="0" y="1598400"/>
            <a:ext cx="7360200" cy="51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namespace Foo\Bar\subnamespace2;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7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namespace Foo\Bar\subnamespace\</a:t>
            </a:r>
            <a:r>
              <a:rPr lang="en-US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7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7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use …</a:t>
            </a:r>
            <a:endParaRPr sz="17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Demo {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some_method(){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		//script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::staticmethod();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7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46"/>
          <p:cNvSpPr txBox="1">
            <a:spLocks noGrp="1"/>
          </p:cNvSpPr>
          <p:nvPr>
            <p:ph type="body" idx="1"/>
          </p:nvPr>
        </p:nvSpPr>
        <p:spPr>
          <a:xfrm>
            <a:off x="7569300" y="1816375"/>
            <a:ext cx="4622700" cy="51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700" b="1" i="1">
                <a:solidFill>
                  <a:schemeClr val="dk1"/>
                </a:solidFill>
              </a:rPr>
              <a:t>Declare the current namespace with the keyword </a:t>
            </a:r>
            <a:r>
              <a:rPr lang="en-US" sz="1800" b="1" i="1">
                <a:solidFill>
                  <a:schemeClr val="lt1"/>
                </a:solidFill>
              </a:rPr>
              <a:t>namespace</a:t>
            </a:r>
            <a:r>
              <a:rPr lang="en-US" sz="1800" b="1" i="1">
                <a:solidFill>
                  <a:schemeClr val="dk1"/>
                </a:solidFill>
              </a:rPr>
              <a:t>;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i="1">
                <a:solidFill>
                  <a:schemeClr val="lt1"/>
                </a:solidFill>
              </a:rPr>
              <a:t>After</a:t>
            </a:r>
            <a:r>
              <a:rPr lang="en-US" sz="1800" b="1" i="1">
                <a:solidFill>
                  <a:schemeClr val="dk1"/>
                </a:solidFill>
              </a:rPr>
              <a:t> the namespace declaration call the needed files with the </a:t>
            </a:r>
            <a:r>
              <a:rPr lang="en-US" sz="1800" b="1" i="1">
                <a:solidFill>
                  <a:schemeClr val="lt1"/>
                </a:solidFill>
              </a:rPr>
              <a:t>use</a:t>
            </a:r>
            <a:r>
              <a:rPr lang="en-US" sz="1800" b="1" i="1">
                <a:solidFill>
                  <a:schemeClr val="dk1"/>
                </a:solidFill>
              </a:rPr>
              <a:t> keyword;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i="1">
                <a:solidFill>
                  <a:schemeClr val="dk1"/>
                </a:solidFill>
              </a:rPr>
              <a:t>Call a class method by referring to </a:t>
            </a:r>
            <a:r>
              <a:rPr lang="en-US" sz="1800" b="1" i="1">
                <a:solidFill>
                  <a:schemeClr val="lt1"/>
                </a:solidFill>
              </a:rPr>
              <a:t>class name only</a:t>
            </a:r>
            <a:r>
              <a:rPr lang="en-US" sz="1800" b="1" i="1">
                <a:solidFill>
                  <a:schemeClr val="dk1"/>
                </a:solidFill>
              </a:rPr>
              <a:t>;</a:t>
            </a:r>
            <a:endParaRPr sz="15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Namespace</a:t>
            </a:r>
            <a:endParaRPr/>
          </a:p>
        </p:txBody>
      </p:sp>
      <p:sp>
        <p:nvSpPr>
          <p:cNvPr id="399" name="Google Shape;399;p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32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20" name="Google Shape;420;p4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 idx="4294967295"/>
          </p:nvPr>
        </p:nvSpPr>
        <p:spPr>
          <a:xfrm>
            <a:off x="4292100" y="1844900"/>
            <a:ext cx="3607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</a:rPr>
              <a:t>S </a:t>
            </a:r>
            <a:r>
              <a:rPr lang="en-US" sz="2800" b="1">
                <a:solidFill>
                  <a:srgbClr val="FFFFFF"/>
                </a:solidFill>
              </a:rPr>
              <a:t>- single responsibility principle</a:t>
            </a:r>
            <a:endParaRPr sz="2800" b="1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53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rPr lang="en-US" sz="2400" b="1"/>
              <a:t>Create </a:t>
            </a:r>
            <a:r>
              <a:rPr lang="en-US" sz="2400"/>
              <a:t>a web application using OOP that will sum the areas of two different geometric figures /for example a circle and a triangle/.</a:t>
            </a:r>
            <a:endParaRPr/>
          </a:p>
        </p:txBody>
      </p:sp>
      <p:sp>
        <p:nvSpPr>
          <p:cNvPr id="180" name="Google Shape;180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responsibility principle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190400" y="2082500"/>
            <a:ext cx="5426100" cy="3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1 Define </a:t>
            </a:r>
            <a:endParaRPr sz="1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Circle {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$radius;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function_construct($radius) {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	$this-&gt;radius = $radius;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700" b="1">
              <a:solidFill>
                <a:schemeClr val="dk1"/>
              </a:solidFill>
            </a:endParaRPr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</a:rPr>
              <a:t>A class should have ONLY one job.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6096000" y="2082500"/>
            <a:ext cx="5470500" cy="4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2 Define </a:t>
            </a:r>
            <a:endParaRPr sz="1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Square {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$length;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function __construct($length){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$this-&gt;length = $length;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 sz="2000" b="1">
              <a:solidFill>
                <a:schemeClr val="dk1"/>
              </a:solidFill>
            </a:endParaRPr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responsibility principle</a:t>
            </a: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840700" y="2082500"/>
            <a:ext cx="10339200" cy="4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3 Define 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AreaCalculator {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protected $shapes;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function __construct($shapes = []) {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	$this-&gt;shapes = $shapes;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function sum() {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	// logic to calculate and sum the areas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public function output() {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return "Sum of the areas of provided shapes: ". $this-&gt;sum();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300" b="1">
              <a:solidFill>
                <a:srgbClr val="38761D"/>
              </a:solidFill>
            </a:endParaRPr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</a:rPr>
              <a:t>A class should have ONLY one job.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198" name="Google Shape;198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responsibility principle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1079750" y="2082500"/>
            <a:ext cx="10486500" cy="4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Step 4</a:t>
            </a:r>
            <a:r>
              <a:rPr lang="en-US" sz="2000">
                <a:solidFill>
                  <a:schemeClr val="dk1"/>
                </a:solidFill>
              </a:rPr>
              <a:t> Create an array of geometric figures /objects of class Circle, Square etc./</a:t>
            </a:r>
            <a:endParaRPr sz="20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$shapes = [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new Circle(2),</a:t>
            </a:r>
            <a:b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new Square(5),</a:t>
            </a:r>
            <a:b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new Square(6)</a:t>
            </a:r>
            <a:b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Step 5</a:t>
            </a:r>
            <a:r>
              <a:rPr lang="en-US" sz="2000">
                <a:solidFill>
                  <a:schemeClr val="dk1"/>
                </a:solidFill>
              </a:rPr>
              <a:t> Create an instance of class AreaCalculator. Pass the geometric figures array as a parameter.</a:t>
            </a:r>
            <a:endParaRPr sz="20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$areas = new AreaCalculator($shapes);</a:t>
            </a:r>
            <a:b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Step 6</a:t>
            </a:r>
            <a:r>
              <a:rPr lang="en-US" sz="2000">
                <a:solidFill>
                  <a:schemeClr val="dk1"/>
                </a:solidFill>
              </a:rPr>
              <a:t> Print the sum of all areas.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			</a:t>
            </a: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echo $areas-&gt;output();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 b="1">
              <a:solidFill>
                <a:schemeClr val="dk1"/>
              </a:solidFill>
            </a:endParaRP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190408" y="1175163"/>
            <a:ext cx="11281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</a:rPr>
              <a:t>A class should have ONLY one job.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responsibility principle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400" b="1"/>
              <a:t>B. Print </a:t>
            </a:r>
            <a:r>
              <a:rPr lang="en-US" sz="2400"/>
              <a:t>the results of AreaCalculator in different formats. /for example JSON, HTML/</a:t>
            </a:r>
            <a:endParaRPr/>
          </a:p>
        </p:txBody>
      </p:sp>
      <p:sp>
        <p:nvSpPr>
          <p:cNvPr id="213" name="Google Shape;213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 1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responsibility principle</a:t>
            </a: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</Words>
  <Application>Microsoft Office PowerPoint</Application>
  <PresentationFormat>По избор</PresentationFormat>
  <Paragraphs>366</Paragraphs>
  <Slides>35</Slides>
  <Notes>35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35</vt:i4>
      </vt:variant>
    </vt:vector>
  </HeadingPairs>
  <TitlesOfParts>
    <vt:vector size="41" baseType="lpstr">
      <vt:lpstr>Arial</vt:lpstr>
      <vt:lpstr>Consolas</vt:lpstr>
      <vt:lpstr>Roboto</vt:lpstr>
      <vt:lpstr>Calibri</vt:lpstr>
      <vt:lpstr>Noto Sans Symbols</vt:lpstr>
      <vt:lpstr>1_SoftUni3_1</vt:lpstr>
      <vt:lpstr>OOP  S.O.L.I.D. principles </vt:lpstr>
      <vt:lpstr>Table of Contents</vt:lpstr>
      <vt:lpstr>SOLID pronciples</vt:lpstr>
      <vt:lpstr>S - single responsibility principle </vt:lpstr>
      <vt:lpstr>Single responsibility principle</vt:lpstr>
      <vt:lpstr>Single responsibility principle</vt:lpstr>
      <vt:lpstr>Single responsibility principle</vt:lpstr>
      <vt:lpstr>Single responsibility principle</vt:lpstr>
      <vt:lpstr>Single responsibility principle</vt:lpstr>
      <vt:lpstr>O - open-closed principle </vt:lpstr>
      <vt:lpstr>Open-closed principle</vt:lpstr>
      <vt:lpstr>Open-closed principle</vt:lpstr>
      <vt:lpstr>Open-closed principle</vt:lpstr>
      <vt:lpstr>Open-closed principle</vt:lpstr>
      <vt:lpstr>Open-closed principle</vt:lpstr>
      <vt:lpstr>Open-closed principle</vt:lpstr>
      <vt:lpstr>Open-closed principle</vt:lpstr>
      <vt:lpstr>Open-closed principle</vt:lpstr>
      <vt:lpstr>Open-closed principle</vt:lpstr>
      <vt:lpstr>L - liskov substitution principle </vt:lpstr>
      <vt:lpstr>Liskov substitution principle</vt:lpstr>
      <vt:lpstr>Liskov substitution principle</vt:lpstr>
      <vt:lpstr>Liskov substitution principle</vt:lpstr>
      <vt:lpstr>Liskov substitution principle</vt:lpstr>
      <vt:lpstr>Liskov substitution principle</vt:lpstr>
      <vt:lpstr>SOLID principles</vt:lpstr>
      <vt:lpstr>Trait</vt:lpstr>
      <vt:lpstr>Trait</vt:lpstr>
      <vt:lpstr>Trait</vt:lpstr>
      <vt:lpstr>Namespaces</vt:lpstr>
      <vt:lpstr>Namespace</vt:lpstr>
      <vt:lpstr>Namespace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 S.O.L.I.D. principles </dc:title>
  <dc:creator>Milena</dc:creator>
  <cp:lastModifiedBy>Ariel</cp:lastModifiedBy>
  <cp:revision>1</cp:revision>
  <dcterms:modified xsi:type="dcterms:W3CDTF">2020-09-27T11:18:49Z</dcterms:modified>
</cp:coreProperties>
</file>